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 autoCompressPictures="0">
  <p:sldMasterIdLst>
    <p:sldMasterId id="2147483822" r:id="rId1"/>
  </p:sldMasterIdLst>
  <p:notesMasterIdLst>
    <p:notesMasterId r:id="rId22"/>
  </p:notesMasterIdLst>
  <p:handoutMasterIdLst>
    <p:handoutMasterId r:id="rId23"/>
  </p:handoutMasterIdLst>
  <p:sldIdLst>
    <p:sldId id="323" r:id="rId2"/>
    <p:sldId id="436" r:id="rId3"/>
    <p:sldId id="584" r:id="rId4"/>
    <p:sldId id="413" r:id="rId5"/>
    <p:sldId id="459" r:id="rId6"/>
    <p:sldId id="460" r:id="rId7"/>
    <p:sldId id="461" r:id="rId8"/>
    <p:sldId id="585" r:id="rId9"/>
    <p:sldId id="457" r:id="rId10"/>
    <p:sldId id="463" r:id="rId11"/>
    <p:sldId id="462" r:id="rId12"/>
    <p:sldId id="464" r:id="rId13"/>
    <p:sldId id="453" r:id="rId14"/>
    <p:sldId id="526" r:id="rId15"/>
    <p:sldId id="467" r:id="rId16"/>
    <p:sldId id="456" r:id="rId17"/>
    <p:sldId id="474" r:id="rId18"/>
    <p:sldId id="437" r:id="rId19"/>
    <p:sldId id="438" r:id="rId20"/>
    <p:sldId id="55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2"/>
    <p:restoredTop sz="96327" autoAdjust="0"/>
  </p:normalViewPr>
  <p:slideViewPr>
    <p:cSldViewPr snapToGrid="0" snapToObjects="1">
      <p:cViewPr varScale="1">
        <p:scale>
          <a:sx n="119" d="100"/>
          <a:sy n="119" d="100"/>
        </p:scale>
        <p:origin x="640" y="184"/>
      </p:cViewPr>
      <p:guideLst>
        <p:guide orient="horz" pos="2160"/>
        <p:guide pos="381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los protopapas" userId="74894_tp_dropbox" providerId="OAuth2" clId="{5C536DBD-38CF-CB41-803B-3C9BE3DAA780}"/>
    <pc:docChg chg="modSld">
      <pc:chgData name="pavlos protopapas" userId="74894_tp_dropbox" providerId="OAuth2" clId="{5C536DBD-38CF-CB41-803B-3C9BE3DAA780}" dt="2020-08-10T00:59:11.298" v="9" actId="20577"/>
      <pc:docMkLst>
        <pc:docMk/>
      </pc:docMkLst>
      <pc:sldChg chg="modSp">
        <pc:chgData name="pavlos protopapas" userId="74894_tp_dropbox" providerId="OAuth2" clId="{5C536DBD-38CF-CB41-803B-3C9BE3DAA780}" dt="2020-08-10T00:59:11.298" v="9" actId="20577"/>
        <pc:sldMkLst>
          <pc:docMk/>
          <pc:sldMk cId="457400925" sldId="323"/>
        </pc:sldMkLst>
        <pc:spChg chg="mod">
          <ac:chgData name="pavlos protopapas" userId="74894_tp_dropbox" providerId="OAuth2" clId="{5C536DBD-38CF-CB41-803B-3C9BE3DAA780}" dt="2020-08-10T00:59:11.298" v="9" actId="20577"/>
          <ac:spMkLst>
            <pc:docMk/>
            <pc:sldMk cId="457400925" sldId="323"/>
            <ac:spMk id="2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92E69E7-25C9-244C-917E-81EEFBC573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7C0A4A-8A63-884E-BA58-FB349814D1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D3CE3-C819-1F4A-8D55-002DC9CAFF4B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F32D8D-EB5C-8B4D-AB98-DF1C424D24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CE1F89-00B5-4D4C-8AA6-640B1FEB555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7FFED-230F-E842-B8CA-22E146EBB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575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tiff>
</file>

<file path=ppt/media/image6.png>
</file>

<file path=ppt/media/image7.png>
</file>

<file path=ppt/media/image8.png>
</file>

<file path=ppt/media/image88.png>
</file>

<file path=ppt/media/image9.png>
</file>

<file path=ppt/media/image90.png>
</file>

<file path=ppt/media/image91.png>
</file>

<file path=ppt/media/image9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728AC-4B4F-4348-A192-856689668E8F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51C37-763A-A544-96C6-A43233B49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68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155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92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611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584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4112" y="470660"/>
            <a:ext cx="3803776" cy="268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353DC9-6419-0C4D-92DA-7779587C1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936C282B-2DC8-0C4D-A2BD-A7793C3F1C7D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>
              <a:extLst>
                <a:ext uri="{FF2B5EF4-FFF2-40B4-BE49-F238E27FC236}">
                  <a16:creationId xmlns:a16="http://schemas.microsoft.com/office/drawing/2014/main" id="{359D76BA-4756-B543-AB2E-9711025A51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>
              <a:extLst>
                <a:ext uri="{FF2B5EF4-FFF2-40B4-BE49-F238E27FC236}">
                  <a16:creationId xmlns:a16="http://schemas.microsoft.com/office/drawing/2014/main" id="{CEA9405C-CCAF-E641-B4B8-6B81C29843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215DD222-190E-C24D-B6DC-9CCAAEE06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E3FF81F-3676-1E47-9C6A-1193B8C5C2F1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21" name="Picture 20" descr="iacs.png">
              <a:extLst>
                <a:ext uri="{FF2B5EF4-FFF2-40B4-BE49-F238E27FC236}">
                  <a16:creationId xmlns:a16="http://schemas.microsoft.com/office/drawing/2014/main" id="{A75DE9F9-E572-294B-AED3-AF9F117283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22" name="Picture 21" descr="harvard.png">
              <a:extLst>
                <a:ext uri="{FF2B5EF4-FFF2-40B4-BE49-F238E27FC236}">
                  <a16:creationId xmlns:a16="http://schemas.microsoft.com/office/drawing/2014/main" id="{4E5E182E-73F3-6243-AC68-4DA694E90E4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BA407A3A-1A34-CF4A-A1C2-DF39D416D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A0FFE6-8AB1-C348-B3F5-29FAC7066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828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</p:spTree>
    <p:extLst>
      <p:ext uri="{BB962C8B-B14F-4D97-AF65-F5344CB8AC3E}">
        <p14:creationId xmlns:p14="http://schemas.microsoft.com/office/powerpoint/2010/main" val="525693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3291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4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9539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3888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4264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271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133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5CB2-BF6F-6E49-AC61-7BDDE2E02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36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openxmlformats.org/officeDocument/2006/relationships/image" Target="../media/image88.png"/><Relationship Id="rId7" Type="http://schemas.openxmlformats.org/officeDocument/2006/relationships/image" Target="../media/image24.gi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79270"/>
            <a:ext cx="10363200" cy="1470025"/>
          </a:xfrm>
        </p:spPr>
        <p:txBody>
          <a:bodyPr/>
          <a:lstStyle/>
          <a:p>
            <a:r>
              <a:rPr lang="en-US" sz="2800" dirty="0"/>
              <a:t>Part A: Universal Approximators; Nodes and Layers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21152F-7FE8-6C48-A4CC-2B4B8BD2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00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350" y="1134012"/>
            <a:ext cx="7099300" cy="1663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FA6033-58AF-8046-86DB-455B4B40F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25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390" y="904654"/>
            <a:ext cx="7099300" cy="2374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1FA27F-6681-9047-80E9-50573981D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66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350" y="608596"/>
            <a:ext cx="9055100" cy="3086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D7426-D5F3-F842-ACDE-80BC38321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35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layers?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Representation matters!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109" y="1569031"/>
            <a:ext cx="457200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673" y="1569031"/>
            <a:ext cx="4572000" cy="457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6D920B-C95D-C44E-9211-A0DD6B288F74}"/>
              </a:ext>
            </a:extLst>
          </p:cNvPr>
          <p:cNvSpPr txBox="1"/>
          <p:nvPr/>
        </p:nvSpPr>
        <p:spPr>
          <a:xfrm>
            <a:off x="1271356" y="5685490"/>
            <a:ext cx="98890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</a:rPr>
              <a:t>Neural networks can 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</a:rPr>
              <a:t>learn useful representations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</a:rPr>
              <a:t> for the problem. This is another reason why they can be so powerful!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20C52-7120-F64C-8DDA-073AFB747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59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F5A8EEE-D6D1-3043-8744-1CD025C37DCC}"/>
              </a:ext>
            </a:extLst>
          </p:cNvPr>
          <p:cNvGrpSpPr/>
          <p:nvPr/>
        </p:nvGrpSpPr>
        <p:grpSpPr>
          <a:xfrm>
            <a:off x="4715386" y="44020"/>
            <a:ext cx="5844989" cy="4169093"/>
            <a:chOff x="4715386" y="44020"/>
            <a:chExt cx="5844989" cy="416909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88189DB-AD15-204D-B8A3-3552B94C32A2}"/>
                </a:ext>
              </a:extLst>
            </p:cNvPr>
            <p:cNvGrpSpPr/>
            <p:nvPr/>
          </p:nvGrpSpPr>
          <p:grpSpPr>
            <a:xfrm>
              <a:off x="4715386" y="44020"/>
              <a:ext cx="5844989" cy="4169093"/>
              <a:chOff x="4715386" y="44020"/>
              <a:chExt cx="5844989" cy="4169093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1A0D6DA6-18BA-6749-A735-460F7C7257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715386" y="44020"/>
                <a:ext cx="4692045" cy="4169093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" name="TextBox 1">
                    <a:extLst>
                      <a:ext uri="{FF2B5EF4-FFF2-40B4-BE49-F238E27FC236}">
                        <a16:creationId xmlns:a16="http://schemas.microsoft.com/office/drawing/2014/main" id="{52C8A6DC-D060-414B-B032-B328720922DC}"/>
                      </a:ext>
                    </a:extLst>
                  </p:cNvPr>
                  <p:cNvSpPr txBox="1"/>
                  <p:nvPr/>
                </p:nvSpPr>
                <p:spPr>
                  <a:xfrm>
                    <a:off x="9407431" y="1921591"/>
                    <a:ext cx="115294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2" name="TextBox 1">
                    <a:extLst>
                      <a:ext uri="{FF2B5EF4-FFF2-40B4-BE49-F238E27FC236}">
                        <a16:creationId xmlns:a16="http://schemas.microsoft.com/office/drawing/2014/main" id="{52C8A6DC-D060-414B-B032-B328720922D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407431" y="1921591"/>
                    <a:ext cx="1152944" cy="3693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b="-1333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238B6D-E860-D041-8198-06F207346D4C}"/>
                </a:ext>
              </a:extLst>
            </p:cNvPr>
            <p:cNvSpPr txBox="1"/>
            <p:nvPr/>
          </p:nvSpPr>
          <p:spPr>
            <a:xfrm>
              <a:off x="5098236" y="44020"/>
              <a:ext cx="6928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Karla" pitchFamily="2" charset="0"/>
                  <a:ea typeface="Karla" pitchFamily="2" charset="0"/>
                </a:rPr>
                <a:t>input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95CD45-F604-4B46-9057-E486CEA017E4}"/>
                </a:ext>
              </a:extLst>
            </p:cNvPr>
            <p:cNvSpPr txBox="1"/>
            <p:nvPr/>
          </p:nvSpPr>
          <p:spPr>
            <a:xfrm>
              <a:off x="6206174" y="44020"/>
              <a:ext cx="957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Karla" pitchFamily="2" charset="0"/>
                  <a:ea typeface="Karla" pitchFamily="2" charset="0"/>
                </a:rPr>
                <a:t>hidden</a:t>
              </a:r>
              <a:r>
                <a:rPr lang="en-US" sz="1600" baseline="-25000" dirty="0">
                  <a:latin typeface="Karla" pitchFamily="2" charset="0"/>
                  <a:ea typeface="Karla" pitchFamily="2" charset="0"/>
                </a:rPr>
                <a:t>1</a:t>
              </a:r>
              <a:r>
                <a:rPr lang="en-US" sz="1600" dirty="0">
                  <a:latin typeface="Karla" pitchFamily="2" charset="0"/>
                  <a:ea typeface="Karla" pitchFamily="2" charset="0"/>
                </a:rPr>
                <a:t>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3F1B0B3-F24A-1843-8FA9-3900EDAC1EC8}"/>
                </a:ext>
              </a:extLst>
            </p:cNvPr>
            <p:cNvSpPr txBox="1"/>
            <p:nvPr/>
          </p:nvSpPr>
          <p:spPr>
            <a:xfrm>
              <a:off x="7361808" y="44020"/>
              <a:ext cx="10039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Karla" pitchFamily="2" charset="0"/>
                  <a:ea typeface="Karla" pitchFamily="2" charset="0"/>
                </a:rPr>
                <a:t>hidden</a:t>
              </a:r>
              <a:r>
                <a:rPr lang="en-US" sz="1600" baseline="-25000" dirty="0">
                  <a:latin typeface="Karla" pitchFamily="2" charset="0"/>
                  <a:ea typeface="Karla" pitchFamily="2" charset="0"/>
                </a:rPr>
                <a:t>2</a:t>
              </a:r>
              <a:r>
                <a:rPr lang="en-US" sz="1600" dirty="0">
                  <a:latin typeface="Karla" pitchFamily="2" charset="0"/>
                  <a:ea typeface="Karla" pitchFamily="2" charset="0"/>
                </a:rPr>
                <a:t>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36E6609-6B65-E941-A4C8-9A6942B06A2F}"/>
                </a:ext>
              </a:extLst>
            </p:cNvPr>
            <p:cNvSpPr txBox="1"/>
            <p:nvPr/>
          </p:nvSpPr>
          <p:spPr>
            <a:xfrm>
              <a:off x="8313810" y="44020"/>
              <a:ext cx="10039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Karla" pitchFamily="2" charset="0"/>
                  <a:ea typeface="Karla" pitchFamily="2" charset="0"/>
                </a:rPr>
                <a:t>output 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F6E7393-7CF7-EE44-A328-E0600114B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619" y="23288"/>
            <a:ext cx="4180768" cy="418076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437A57A-9C31-9647-B7AE-5CB99E11419D}"/>
              </a:ext>
            </a:extLst>
          </p:cNvPr>
          <p:cNvGrpSpPr/>
          <p:nvPr/>
        </p:nvGrpSpPr>
        <p:grpSpPr>
          <a:xfrm>
            <a:off x="8189595" y="1442078"/>
            <a:ext cx="473143" cy="1293669"/>
            <a:chOff x="8189595" y="1442078"/>
            <a:chExt cx="473143" cy="129366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2E3E7582-9FDB-0644-B460-02DAFF8C878B}"/>
                    </a:ext>
                  </a:extLst>
                </p:cNvPr>
                <p:cNvSpPr txBox="1"/>
                <p:nvPr/>
              </p:nvSpPr>
              <p:spPr>
                <a:xfrm>
                  <a:off x="8189595" y="2366415"/>
                  <a:ext cx="47314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2E3E7582-9FDB-0644-B460-02DAFF8C878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89595" y="2366415"/>
                  <a:ext cx="473143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BE4973E9-5F8F-0140-92B9-4EDC277BE5D4}"/>
                    </a:ext>
                  </a:extLst>
                </p:cNvPr>
                <p:cNvSpPr txBox="1"/>
                <p:nvPr/>
              </p:nvSpPr>
              <p:spPr>
                <a:xfrm>
                  <a:off x="8194918" y="1442078"/>
                  <a:ext cx="46782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BE4973E9-5F8F-0140-92B9-4EDC277BE5D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94918" y="1442078"/>
                  <a:ext cx="467820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F8E44489-BEAE-BF41-92F2-D5BAE458D2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2583" y="3953924"/>
            <a:ext cx="4220310" cy="281354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55A9E01-99FD-BD49-9C18-25A9E0CB256B}"/>
              </a:ext>
            </a:extLst>
          </p:cNvPr>
          <p:cNvGrpSpPr/>
          <p:nvPr/>
        </p:nvGrpSpPr>
        <p:grpSpPr>
          <a:xfrm>
            <a:off x="8978181" y="3574226"/>
            <a:ext cx="1329275" cy="1906591"/>
            <a:chOff x="8978181" y="3574226"/>
            <a:chExt cx="1329275" cy="190659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11895D5-726B-CF40-BF79-0E6DA20F85B6}"/>
                    </a:ext>
                  </a:extLst>
                </p:cNvPr>
                <p:cNvSpPr txBox="1"/>
                <p:nvPr/>
              </p:nvSpPr>
              <p:spPr>
                <a:xfrm>
                  <a:off x="8978181" y="3574226"/>
                  <a:ext cx="132927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=0.5)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11895D5-726B-CF40-BF79-0E6DA20F85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78181" y="3574226"/>
                  <a:ext cx="1329275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967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A3FA4794-8DBC-F742-9E8D-3BC762C7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56434" y="3938325"/>
              <a:ext cx="516351" cy="154249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8FC2A538-EB4B-744B-A476-9E53304D9B3F}"/>
              </a:ext>
            </a:extLst>
          </p:cNvPr>
          <p:cNvSpPr/>
          <p:nvPr/>
        </p:nvSpPr>
        <p:spPr>
          <a:xfrm>
            <a:off x="4907224" y="3093396"/>
            <a:ext cx="871006" cy="56420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823A747-2989-E24E-B0D2-9644125E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3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= Repeated Compositions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93" y="1223729"/>
            <a:ext cx="11300311" cy="46971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402" y="2971800"/>
            <a:ext cx="914400" cy="914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810" y="1571679"/>
            <a:ext cx="914400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73" y="4485531"/>
            <a:ext cx="914400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060" y="1931850"/>
            <a:ext cx="914400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51" y="4000572"/>
            <a:ext cx="911942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51" y="2966211"/>
            <a:ext cx="918117" cy="914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0" y="1937514"/>
            <a:ext cx="914400" cy="914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1" y="2958738"/>
            <a:ext cx="914400" cy="914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0" y="3982611"/>
            <a:ext cx="914400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2952793"/>
            <a:ext cx="914400" cy="91131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1928920"/>
            <a:ext cx="914400" cy="9144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3973375"/>
            <a:ext cx="914400" cy="923636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4D97A9C-6376-8647-AD3C-6B88770C1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114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Hand-written digit recognition: MNIST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948" y="2345397"/>
            <a:ext cx="5293388" cy="331505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600A7B-EBD4-CD4F-AABE-5611F5F9C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436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= Repeated Compositions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82" y="983807"/>
            <a:ext cx="11291235" cy="469715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09515D-2E97-8D41-8B21-B7CD81B5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95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Generalization with Depth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479" y="983807"/>
            <a:ext cx="9144000" cy="497615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66522" y="5495365"/>
            <a:ext cx="1933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F7F7F"/>
                </a:solidFill>
              </a:rPr>
              <a:t>(</a:t>
            </a:r>
            <a:r>
              <a:rPr lang="en-US" dirty="0" err="1">
                <a:solidFill>
                  <a:srgbClr val="7F7F7F"/>
                </a:solidFill>
              </a:rPr>
              <a:t>Goodfellow</a:t>
            </a:r>
            <a:r>
              <a:rPr lang="en-US" dirty="0">
                <a:solidFill>
                  <a:srgbClr val="7F7F7F"/>
                </a:solidFill>
              </a:rPr>
              <a:t> 2017)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365986-BA18-A54F-97EB-4F1A4407C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80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Nets Overfit More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77483"/>
            <a:ext cx="9144000" cy="43195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85791" y="5219447"/>
            <a:ext cx="1933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F7F7F"/>
                </a:solidFill>
              </a:rPr>
              <a:t>(</a:t>
            </a:r>
            <a:r>
              <a:rPr lang="en-US" dirty="0" err="1">
                <a:solidFill>
                  <a:srgbClr val="7F7F7F"/>
                </a:solidFill>
              </a:rPr>
              <a:t>Goodfellow</a:t>
            </a:r>
            <a:r>
              <a:rPr lang="en-US" dirty="0">
                <a:solidFill>
                  <a:srgbClr val="7F7F7F"/>
                </a:solidFill>
              </a:rPr>
              <a:t> 2017)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7EAF362-A158-3541-B8A7-1C1EB253B709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3935003" y="3863085"/>
            <a:ext cx="5606294" cy="19422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6DC4DCA-6274-3C47-94E1-225E3D0A1CBA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791219" y="3904181"/>
            <a:ext cx="2750078" cy="1901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22D30A7-6189-B540-B749-BD4AE5EC1F31}"/>
              </a:ext>
            </a:extLst>
          </p:cNvPr>
          <p:cNvSpPr txBox="1"/>
          <p:nvPr/>
        </p:nvSpPr>
        <p:spPr>
          <a:xfrm>
            <a:off x="7239886" y="5805303"/>
            <a:ext cx="460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3-layer nets perform worse on the test set, even with similar number of total parameters.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1FAFB2-9306-704D-9219-5C688B344FA8}"/>
              </a:ext>
            </a:extLst>
          </p:cNvPr>
          <p:cNvCxnSpPr>
            <a:cxnSpLocks/>
          </p:cNvCxnSpPr>
          <p:nvPr/>
        </p:nvCxnSpPr>
        <p:spPr>
          <a:xfrm flipV="1">
            <a:off x="2650703" y="3429001"/>
            <a:ext cx="267158" cy="24451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4759A2F-D3F3-DD43-BFF9-24F34F693F41}"/>
              </a:ext>
            </a:extLst>
          </p:cNvPr>
          <p:cNvSpPr txBox="1"/>
          <p:nvPr/>
        </p:nvSpPr>
        <p:spPr>
          <a:xfrm>
            <a:off x="1135145" y="5805303"/>
            <a:ext cx="5280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11-layer net </a:t>
            </a:r>
            <a:r>
              <a:rPr lang="en-US" dirty="0"/>
              <a:t>generalizes better on the test set when controlling for number of parameters.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CCD08B-6314-554E-9926-F9F94DEAA48B}"/>
              </a:ext>
            </a:extLst>
          </p:cNvPr>
          <p:cNvSpPr txBox="1"/>
          <p:nvPr/>
        </p:nvSpPr>
        <p:spPr>
          <a:xfrm>
            <a:off x="3612915" y="898339"/>
            <a:ext cx="5606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Depth helps, and it’s not just because of more parameters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3440EC-0F5B-4A46-9CC6-688FDE262C04}"/>
              </a:ext>
            </a:extLst>
          </p:cNvPr>
          <p:cNvSpPr txBox="1"/>
          <p:nvPr/>
        </p:nvSpPr>
        <p:spPr>
          <a:xfrm>
            <a:off x="10397448" y="1377483"/>
            <a:ext cx="17861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Don’t worry about this word “convolutional”. It’s just a special type of neural network, often used for images.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026607-8A38-4242-BE28-AD304104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5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6" grpId="0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Choices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Activation function</a:t>
            </a:r>
            <a:endParaRPr lang="en-US" sz="2400" b="1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Loss function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Output units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Architecture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Optimizer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9C4287-2DA4-9849-BD59-A3935F3E4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809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B73F7-A506-C44F-B3C9-D03DB25D8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 using </a:t>
            </a:r>
            <a:r>
              <a:rPr lang="en-US" dirty="0" err="1"/>
              <a:t>Keras</a:t>
            </a:r>
            <a:r>
              <a:rPr lang="en-US" dirty="0"/>
              <a:t> on </a:t>
            </a:r>
            <a:r>
              <a:rPr lang="en-US"/>
              <a:t>Iris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5336B0-8A22-CE45-AA60-26D7ADCA6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92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870B89-1F46-E946-93A3-2A739F03E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4860" y="0"/>
            <a:ext cx="59222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266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nodes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0" y="900350"/>
            <a:ext cx="5130800" cy="16637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856A0F-4E40-C04F-A6A3-1F322C325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46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nodes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640" y="904654"/>
            <a:ext cx="5130800" cy="23749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2AD5F2-3C4B-8B43-A6DA-9C7B54C0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632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nodes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512" y="610535"/>
            <a:ext cx="5130800" cy="30861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90C360-4E36-F24B-9262-BE6D9969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29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360" y="531533"/>
            <a:ext cx="5643880" cy="33947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nodes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16200000">
            <a:off x="5619750" y="2075507"/>
            <a:ext cx="673099" cy="748357"/>
          </a:xfrm>
          <a:prstGeom prst="rect">
            <a:avLst/>
          </a:prstGeom>
          <a:solidFill>
            <a:srgbClr val="F9F9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r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C57BF1-5A25-D942-A633-99D99DDA4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5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BCFC94-7BFD-074A-AAB0-E4E320538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893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as Universal Approximators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5024" y="1128439"/>
            <a:ext cx="7283820" cy="4525963"/>
          </a:xfrm>
        </p:spPr>
        <p:txBody>
          <a:bodyPr>
            <a:noAutofit/>
          </a:bodyPr>
          <a:lstStyle/>
          <a:p>
            <a:pPr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have seen that neural networks can represent complex  functions, but are there limitations on what a neural network can express? </a:t>
            </a:r>
          </a:p>
          <a:p>
            <a:pPr>
              <a:spcAft>
                <a:spcPts val="1200"/>
              </a:spcAft>
            </a:pPr>
            <a:r>
              <a:rPr lang="en-US" sz="2400" b="1" u="sng" dirty="0">
                <a:solidFill>
                  <a:srgbClr val="C00000"/>
                </a:solidFill>
              </a:rPr>
              <a:t>Theorem: </a:t>
            </a:r>
          </a:p>
          <a:p>
            <a:pPr>
              <a:spcAft>
                <a:spcPts val="1200"/>
              </a:spcAft>
            </a:pPr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any continuous function f defined on a bounded domain, we can find a neural network that approximates f with an arbitrary degree of accuracy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>
              <a:spcAft>
                <a:spcPts val="1200"/>
              </a:spcAft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32BA51-90BB-9045-8125-0E1A40F63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92" y="1128439"/>
            <a:ext cx="3876694" cy="29631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2C7BB1-F9A0-104B-A8AD-1BB1CAE80A9A}"/>
              </a:ext>
            </a:extLst>
          </p:cNvPr>
          <p:cNvSpPr txBox="1"/>
          <p:nvPr/>
        </p:nvSpPr>
        <p:spPr>
          <a:xfrm>
            <a:off x="562613" y="4666173"/>
            <a:ext cx="110762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  <a:ea typeface="Karla" pitchFamily="2" charset="0"/>
              </a:rPr>
              <a:t>One hidden layer is enough to represent an approximation of any function to an arbitrary degree of accuracy.</a:t>
            </a:r>
          </a:p>
          <a:p>
            <a:endParaRPr lang="en-US" sz="2200" dirty="0">
              <a:solidFill>
                <a:srgbClr val="C00000"/>
              </a:solidFill>
              <a:latin typeface="Karla" pitchFamily="2" charset="0"/>
              <a:ea typeface="Karla" pitchFamily="2" charset="0"/>
            </a:endParaRPr>
          </a:p>
          <a:p>
            <a:r>
              <a:rPr lang="en-US" sz="2400" dirty="0">
                <a:solidFill>
                  <a:srgbClr val="C00000"/>
                </a:solidFill>
              </a:rPr>
              <a:t>So why deeper?</a:t>
            </a:r>
            <a:endParaRPr lang="en-US" sz="2200" dirty="0">
              <a:solidFill>
                <a:srgbClr val="C00000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70F35-3E16-5140-BF8C-87C2442B8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1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Lecture26_GradientBoosting</Template>
  <TotalTime>28972</TotalTime>
  <Words>284</Words>
  <Application>Microsoft Macintosh PowerPoint</Application>
  <PresentationFormat>Widescreen</PresentationFormat>
  <Paragraphs>65</Paragraphs>
  <Slides>20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Cambria Math</vt:lpstr>
      <vt:lpstr>Karla</vt:lpstr>
      <vt:lpstr>GEC_template</vt:lpstr>
      <vt:lpstr>Part A: Universal Approximators; Nodes and Layers</vt:lpstr>
      <vt:lpstr>Design Choices</vt:lpstr>
      <vt:lpstr>PowerPoint Presentation</vt:lpstr>
      <vt:lpstr>Number of nodes</vt:lpstr>
      <vt:lpstr>Number of nodes</vt:lpstr>
      <vt:lpstr>Number of nodes</vt:lpstr>
      <vt:lpstr>Number of nodes</vt:lpstr>
      <vt:lpstr>PowerPoint Presentation</vt:lpstr>
      <vt:lpstr>Neural Networks as Universal Approximators</vt:lpstr>
      <vt:lpstr>Layers</vt:lpstr>
      <vt:lpstr>Layers</vt:lpstr>
      <vt:lpstr>Layers</vt:lpstr>
      <vt:lpstr>Why layers? </vt:lpstr>
      <vt:lpstr>PowerPoint Presentation</vt:lpstr>
      <vt:lpstr>Depth = Repeated Compositions</vt:lpstr>
      <vt:lpstr>Neural Networks</vt:lpstr>
      <vt:lpstr>Depth = Repeated Compositions</vt:lpstr>
      <vt:lpstr>Better Generalization with Depth</vt:lpstr>
      <vt:lpstr>Shallow Nets Overfit More</vt:lpstr>
      <vt:lpstr>Classifier using Keras on Iris data</vt:lpstr>
    </vt:vector>
  </TitlesOfParts>
  <Company>Harvard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Feedforward Networks</dc:title>
  <dc:creator>Harikrishna Narasimhan</dc:creator>
  <cp:lastModifiedBy>Protopapas, Pavlos</cp:lastModifiedBy>
  <cp:revision>480</cp:revision>
  <cp:lastPrinted>2020-06-12T10:13:14Z</cp:lastPrinted>
  <dcterms:created xsi:type="dcterms:W3CDTF">2017-11-02T16:57:55Z</dcterms:created>
  <dcterms:modified xsi:type="dcterms:W3CDTF">2020-11-13T13:32:31Z</dcterms:modified>
</cp:coreProperties>
</file>

<file path=docProps/thumbnail.jpeg>
</file>